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8" r:id="rId3"/>
    <p:sldId id="262" r:id="rId4"/>
    <p:sldId id="263" r:id="rId5"/>
    <p:sldId id="257" r:id="rId6"/>
    <p:sldId id="259" r:id="rId7"/>
    <p:sldId id="256" r:id="rId8"/>
    <p:sldId id="264" r:id="rId9"/>
    <p:sldId id="265" r:id="rId10"/>
    <p:sldId id="266" r:id="rId11"/>
    <p:sldId id="267"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E34ED6C-5B88-49EB-A562-34A4183960A5}"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963348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34ED6C-5B88-49EB-A562-34A4183960A5}"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1819673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34ED6C-5B88-49EB-A562-34A4183960A5}"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2876672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E34ED6C-5B88-49EB-A562-34A4183960A5}"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288201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E34ED6C-5B88-49EB-A562-34A4183960A5}"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311464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E34ED6C-5B88-49EB-A562-34A4183960A5}"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188772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34ED6C-5B88-49EB-A562-34A4183960A5}"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212039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34ED6C-5B88-49EB-A562-34A4183960A5}"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474570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34ED6C-5B88-49EB-A562-34A4183960A5}"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1828149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34ED6C-5B88-49EB-A562-34A4183960A5}"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1673247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34ED6C-5B88-49EB-A562-34A4183960A5}"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02B094-5D46-434C-8A42-5170C7041C8A}" type="slidenum">
              <a:rPr lang="en-IN" smtClean="0"/>
              <a:t>‹#›</a:t>
            </a:fld>
            <a:endParaRPr lang="en-IN"/>
          </a:p>
        </p:txBody>
      </p:sp>
    </p:spTree>
    <p:extLst>
      <p:ext uri="{BB962C8B-B14F-4D97-AF65-F5344CB8AC3E}">
        <p14:creationId xmlns:p14="http://schemas.microsoft.com/office/powerpoint/2010/main" val="198924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34ED6C-5B88-49EB-A562-34A4183960A5}"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B094-5D46-434C-8A42-5170C7041C8A}" type="slidenum">
              <a:rPr lang="en-IN" smtClean="0"/>
              <a:t>‹#›</a:t>
            </a:fld>
            <a:endParaRPr lang="en-IN"/>
          </a:p>
        </p:txBody>
      </p:sp>
    </p:spTree>
    <p:extLst>
      <p:ext uri="{BB962C8B-B14F-4D97-AF65-F5344CB8AC3E}">
        <p14:creationId xmlns:p14="http://schemas.microsoft.com/office/powerpoint/2010/main" val="3978057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COMPUTER ORGANISATION</a:t>
            </a:r>
            <a:endParaRPr lang="en-IN" dirty="0"/>
          </a:p>
        </p:txBody>
      </p:sp>
      <p:sp>
        <p:nvSpPr>
          <p:cNvPr id="3" name="Subtitle 2"/>
          <p:cNvSpPr>
            <a:spLocks noGrp="1"/>
          </p:cNvSpPr>
          <p:nvPr>
            <p:ph type="subTitle" idx="1"/>
          </p:nvPr>
        </p:nvSpPr>
        <p:spPr/>
        <p:txBody>
          <a:bodyPr/>
          <a:lstStyle/>
          <a:p>
            <a:endParaRPr lang="en-IN" dirty="0" smtClean="0"/>
          </a:p>
          <a:p>
            <a:r>
              <a:rPr lang="en-IN" dirty="0" smtClean="0"/>
              <a:t>DATA REPRESENTATION IN COMPUTER ORGANISATION</a:t>
            </a:r>
            <a:endParaRPr lang="en-IN" dirty="0"/>
          </a:p>
        </p:txBody>
      </p:sp>
    </p:spTree>
    <p:extLst>
      <p:ext uri="{BB962C8B-B14F-4D97-AF65-F5344CB8AC3E}">
        <p14:creationId xmlns:p14="http://schemas.microsoft.com/office/powerpoint/2010/main" val="42885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0178" y="0"/>
            <a:ext cx="9144000" cy="1738489"/>
          </a:xfrm>
        </p:spPr>
        <p:txBody>
          <a:bodyPr>
            <a:normAutofit/>
          </a:bodyPr>
          <a:lstStyle/>
          <a:p>
            <a:r>
              <a:rPr lang="en-IN" dirty="0" smtClean="0"/>
              <a:t>What Is </a:t>
            </a:r>
            <a:r>
              <a:rPr lang="en-IN" dirty="0" smtClean="0"/>
              <a:t>Data?</a:t>
            </a:r>
            <a:endParaRPr lang="en-IN" dirty="0"/>
          </a:p>
        </p:txBody>
      </p:sp>
      <p:sp>
        <p:nvSpPr>
          <p:cNvPr id="3" name="Subtitle 2"/>
          <p:cNvSpPr>
            <a:spLocks noGrp="1"/>
          </p:cNvSpPr>
          <p:nvPr>
            <p:ph type="subTitle" idx="1"/>
          </p:nvPr>
        </p:nvSpPr>
        <p:spPr>
          <a:xfrm>
            <a:off x="1524000" y="1738490"/>
            <a:ext cx="9144000" cy="4967110"/>
          </a:xfrm>
        </p:spPr>
        <p:txBody>
          <a:bodyPr>
            <a:normAutofit/>
          </a:bodyPr>
          <a:lstStyle/>
          <a:p>
            <a:pPr marL="342900" indent="-342900">
              <a:buFont typeface="Wingdings" panose="05000000000000000000" pitchFamily="2" charset="2"/>
              <a:buChar char="§"/>
            </a:pPr>
            <a:r>
              <a:rPr lang="en-US" b="1" u="sng" dirty="0" smtClean="0"/>
              <a:t>Data-</a:t>
            </a:r>
            <a:r>
              <a:rPr lang="en-US" dirty="0" smtClean="0"/>
              <a:t>Data</a:t>
            </a:r>
            <a:r>
              <a:rPr lang="en-US" dirty="0"/>
              <a:t> can be anything like a number, a name, notes in a musical composition, or the color in a photograph. Data representation can be referred to as the form in which we stored the data, processed it and transmitted it. In order to store the data in digital format, we can use any device like computers, smartphones, and iPads. Electronic circuitry is used to handle the stored </a:t>
            </a:r>
            <a:r>
              <a:rPr lang="en-US" dirty="0" smtClean="0"/>
              <a:t>data.</a:t>
            </a:r>
          </a:p>
          <a:p>
            <a:pPr marL="342900" indent="-342900">
              <a:buFont typeface="Wingdings" panose="05000000000000000000" pitchFamily="2" charset="2"/>
              <a:buChar char="§"/>
            </a:pPr>
            <a:r>
              <a:rPr lang="en-US" dirty="0" smtClean="0"/>
              <a:t>.</a:t>
            </a:r>
            <a:endParaRPr lang="en-US" dirty="0" smtClean="0"/>
          </a:p>
        </p:txBody>
      </p:sp>
      <p:pic>
        <p:nvPicPr>
          <p:cNvPr id="5" name="Picture 4"/>
          <p:cNvPicPr>
            <a:picLocks noChangeAspect="1"/>
          </p:cNvPicPr>
          <p:nvPr/>
        </p:nvPicPr>
        <p:blipFill>
          <a:blip r:embed="rId2"/>
          <a:stretch>
            <a:fillRect/>
          </a:stretch>
        </p:blipFill>
        <p:spPr>
          <a:xfrm>
            <a:off x="779639" y="3860801"/>
            <a:ext cx="3284361" cy="2623431"/>
          </a:xfrm>
          <a:prstGeom prst="rect">
            <a:avLst/>
          </a:prstGeom>
        </p:spPr>
      </p:pic>
    </p:spTree>
    <p:extLst>
      <p:ext uri="{BB962C8B-B14F-4D97-AF65-F5344CB8AC3E}">
        <p14:creationId xmlns:p14="http://schemas.microsoft.com/office/powerpoint/2010/main" val="1294896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413338"/>
            <a:ext cx="6096000" cy="3785652"/>
          </a:xfrm>
          <a:prstGeom prst="rect">
            <a:avLst/>
          </a:prstGeom>
        </p:spPr>
        <p:txBody>
          <a:bodyPr>
            <a:spAutoFit/>
          </a:bodyPr>
          <a:lstStyle/>
          <a:p>
            <a:r>
              <a:rPr lang="en-US" sz="2400" b="1" u="sng" dirty="0"/>
              <a:t>Digitization</a:t>
            </a:r>
            <a:r>
              <a:rPr lang="en-US" sz="2400" u="sng" dirty="0"/>
              <a:t>-</a:t>
            </a:r>
            <a:r>
              <a:rPr lang="en-US" sz="2400" dirty="0"/>
              <a:t>Digitization is a type of process in which we convert information like photos, music, number, text into digital data. Electronic devices are used to manipulate these types of data. The digital revolution has evolved with the help of 4 phases, starting with the big, expensive standalone computers and progressing to today's digital world. All around the world, small and inexpensive devices are spreading </a:t>
            </a:r>
            <a:r>
              <a:rPr lang="en-US" sz="2400" dirty="0" smtClean="0"/>
              <a:t>everywhere.</a:t>
            </a:r>
            <a:endParaRPr lang="en-IN" sz="2400" dirty="0"/>
          </a:p>
        </p:txBody>
      </p:sp>
      <p:sp>
        <p:nvSpPr>
          <p:cNvPr id="3" name="Rectangle 2"/>
          <p:cNvSpPr/>
          <p:nvPr/>
        </p:nvSpPr>
        <p:spPr>
          <a:xfrm>
            <a:off x="4045791" y="1234869"/>
            <a:ext cx="3003905" cy="646331"/>
          </a:xfrm>
          <a:prstGeom prst="rect">
            <a:avLst/>
          </a:prstGeom>
        </p:spPr>
        <p:txBody>
          <a:bodyPr wrap="square">
            <a:spAutoFit/>
          </a:bodyPr>
          <a:lstStyle/>
          <a:p>
            <a:r>
              <a:rPr lang="en-IN" sz="3600" dirty="0"/>
              <a:t>What Is </a:t>
            </a:r>
          </a:p>
        </p:txBody>
      </p:sp>
      <p:sp>
        <p:nvSpPr>
          <p:cNvPr id="4" name="Rectangle 3"/>
          <p:cNvSpPr/>
          <p:nvPr/>
        </p:nvSpPr>
        <p:spPr>
          <a:xfrm>
            <a:off x="5644444" y="1234868"/>
            <a:ext cx="2295052" cy="646331"/>
          </a:xfrm>
          <a:prstGeom prst="rect">
            <a:avLst/>
          </a:prstGeom>
        </p:spPr>
        <p:txBody>
          <a:bodyPr wrap="none">
            <a:spAutoFit/>
          </a:bodyPr>
          <a:lstStyle/>
          <a:p>
            <a:r>
              <a:rPr lang="en-IN" sz="3600" dirty="0" smtClean="0"/>
              <a:t>Digitization</a:t>
            </a:r>
            <a:endParaRPr lang="en-IN" sz="3600" dirty="0"/>
          </a:p>
        </p:txBody>
      </p:sp>
      <p:sp>
        <p:nvSpPr>
          <p:cNvPr id="5" name="Rectangle 4"/>
          <p:cNvSpPr/>
          <p:nvPr/>
        </p:nvSpPr>
        <p:spPr>
          <a:xfrm>
            <a:off x="7823200" y="1234868"/>
            <a:ext cx="694785" cy="646331"/>
          </a:xfrm>
          <a:prstGeom prst="rect">
            <a:avLst/>
          </a:prstGeom>
        </p:spPr>
        <p:txBody>
          <a:bodyPr wrap="square">
            <a:spAutoFit/>
          </a:bodyPr>
          <a:lstStyle/>
          <a:p>
            <a:r>
              <a:rPr lang="en-IN" sz="3600" dirty="0"/>
              <a:t>?</a:t>
            </a:r>
          </a:p>
        </p:txBody>
      </p:sp>
      <p:pic>
        <p:nvPicPr>
          <p:cNvPr id="6" name="Picture 5"/>
          <p:cNvPicPr>
            <a:picLocks noChangeAspect="1"/>
          </p:cNvPicPr>
          <p:nvPr/>
        </p:nvPicPr>
        <p:blipFill>
          <a:blip r:embed="rId2"/>
          <a:stretch>
            <a:fillRect/>
          </a:stretch>
        </p:blipFill>
        <p:spPr>
          <a:xfrm>
            <a:off x="8905971" y="3039795"/>
            <a:ext cx="3286029" cy="2532738"/>
          </a:xfrm>
          <a:prstGeom prst="rect">
            <a:avLst/>
          </a:prstGeom>
        </p:spPr>
      </p:pic>
    </p:spTree>
    <p:extLst>
      <p:ext uri="{BB962C8B-B14F-4D97-AF65-F5344CB8AC3E}">
        <p14:creationId xmlns:p14="http://schemas.microsoft.com/office/powerpoint/2010/main" val="394274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859340"/>
            <a:ext cx="6096000" cy="5262979"/>
          </a:xfrm>
          <a:prstGeom prst="rect">
            <a:avLst/>
          </a:prstGeom>
        </p:spPr>
        <p:txBody>
          <a:bodyPr>
            <a:spAutoFit/>
          </a:bodyPr>
          <a:lstStyle/>
          <a:p>
            <a:pPr marL="342900" indent="-342900">
              <a:buFont typeface="Wingdings" panose="05000000000000000000" pitchFamily="2" charset="2"/>
              <a:buChar char="§"/>
            </a:pPr>
            <a:r>
              <a:rPr lang="en-US" sz="2400" b="1" u="sng" dirty="0"/>
              <a:t>Binary Digits</a:t>
            </a:r>
            <a:r>
              <a:rPr lang="en-US" sz="2400" dirty="0"/>
              <a:t>-The </a:t>
            </a:r>
            <a:r>
              <a:rPr lang="en-US" sz="2400" b="1" dirty="0"/>
              <a:t>binary digits</a:t>
            </a:r>
            <a:r>
              <a:rPr lang="en-US" sz="2400" dirty="0"/>
              <a:t> or bits are used to show the digital data, which is represented by 0 and 1. The binary digits can be called the smallest unit of information in a computer. The main use of binary digit is that it can store the information or data in the form of 0s and 1s. It contains a value that can be on/off or true/false. On or true will be represented by the 1, and off or false will be represented by the 0. The digital file is a simple file, which is used to collect data contained by the storage medium like the flash drive, CD, hard disk, or DVD.</a:t>
            </a:r>
          </a:p>
          <a:p>
            <a:endParaRPr lang="en-IN" sz="2400" dirty="0"/>
          </a:p>
        </p:txBody>
      </p:sp>
      <p:sp>
        <p:nvSpPr>
          <p:cNvPr id="3" name="TextBox 2"/>
          <p:cNvSpPr txBox="1"/>
          <p:nvPr/>
        </p:nvSpPr>
        <p:spPr>
          <a:xfrm>
            <a:off x="3048000" y="835377"/>
            <a:ext cx="5802489" cy="646331"/>
          </a:xfrm>
          <a:prstGeom prst="rect">
            <a:avLst/>
          </a:prstGeom>
          <a:noFill/>
        </p:spPr>
        <p:txBody>
          <a:bodyPr wrap="square" rtlCol="0">
            <a:spAutoFit/>
          </a:bodyPr>
          <a:lstStyle/>
          <a:p>
            <a:r>
              <a:rPr lang="en-IN" sz="3600" dirty="0" smtClean="0"/>
              <a:t>What Are Binary Digits?</a:t>
            </a:r>
            <a:endParaRPr lang="en-IN" sz="3600" dirty="0"/>
          </a:p>
        </p:txBody>
      </p:sp>
      <p:pic>
        <p:nvPicPr>
          <p:cNvPr id="4" name="Picture 3"/>
          <p:cNvPicPr>
            <a:picLocks noChangeAspect="1"/>
          </p:cNvPicPr>
          <p:nvPr/>
        </p:nvPicPr>
        <p:blipFill>
          <a:blip r:embed="rId2"/>
          <a:stretch>
            <a:fillRect/>
          </a:stretch>
        </p:blipFill>
        <p:spPr>
          <a:xfrm>
            <a:off x="0" y="2822222"/>
            <a:ext cx="3286029" cy="2645627"/>
          </a:xfrm>
          <a:prstGeom prst="rect">
            <a:avLst/>
          </a:prstGeom>
        </p:spPr>
      </p:pic>
    </p:spTree>
    <p:extLst>
      <p:ext uri="{BB962C8B-B14F-4D97-AF65-F5344CB8AC3E}">
        <p14:creationId xmlns:p14="http://schemas.microsoft.com/office/powerpoint/2010/main" val="1329319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Data Representation In Computer Organisation</a:t>
            </a:r>
            <a:endParaRPr lang="en-IN" dirty="0"/>
          </a:p>
        </p:txBody>
      </p:sp>
      <p:pic>
        <p:nvPicPr>
          <p:cNvPr id="3" name="Picture 2"/>
          <p:cNvPicPr>
            <a:picLocks noChangeAspect="1"/>
          </p:cNvPicPr>
          <p:nvPr/>
        </p:nvPicPr>
        <p:blipFill>
          <a:blip r:embed="rId2"/>
          <a:stretch>
            <a:fillRect/>
          </a:stretch>
        </p:blipFill>
        <p:spPr>
          <a:xfrm>
            <a:off x="437444" y="1920874"/>
            <a:ext cx="4032955" cy="3418769"/>
          </a:xfrm>
          <a:prstGeom prst="rect">
            <a:avLst/>
          </a:prstGeom>
        </p:spPr>
      </p:pic>
      <p:pic>
        <p:nvPicPr>
          <p:cNvPr id="4" name="Picture 3"/>
          <p:cNvPicPr>
            <a:picLocks noChangeAspect="1"/>
          </p:cNvPicPr>
          <p:nvPr/>
        </p:nvPicPr>
        <p:blipFill>
          <a:blip r:embed="rId3"/>
          <a:stretch>
            <a:fillRect/>
          </a:stretch>
        </p:blipFill>
        <p:spPr>
          <a:xfrm>
            <a:off x="5362928" y="1243012"/>
            <a:ext cx="3284361" cy="4371975"/>
          </a:xfrm>
          <a:prstGeom prst="rect">
            <a:avLst/>
          </a:prstGeom>
        </p:spPr>
      </p:pic>
      <p:pic>
        <p:nvPicPr>
          <p:cNvPr id="5" name="Picture 4"/>
          <p:cNvPicPr>
            <a:picLocks noChangeAspect="1"/>
          </p:cNvPicPr>
          <p:nvPr/>
        </p:nvPicPr>
        <p:blipFill>
          <a:blip r:embed="rId4"/>
          <a:stretch>
            <a:fillRect/>
          </a:stretch>
        </p:blipFill>
        <p:spPr>
          <a:xfrm>
            <a:off x="8873068" y="1546578"/>
            <a:ext cx="2970212" cy="4199466"/>
          </a:xfrm>
          <a:prstGeom prst="rect">
            <a:avLst/>
          </a:prstGeom>
        </p:spPr>
      </p:pic>
    </p:spTree>
    <p:extLst>
      <p:ext uri="{BB962C8B-B14F-4D97-AF65-F5344CB8AC3E}">
        <p14:creationId xmlns:p14="http://schemas.microsoft.com/office/powerpoint/2010/main" val="383984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41867"/>
            <a:ext cx="9144000" cy="1027290"/>
          </a:xfrm>
        </p:spPr>
        <p:txBody>
          <a:bodyPr>
            <a:normAutofit fontScale="90000"/>
          </a:bodyPr>
          <a:lstStyle/>
          <a:p>
            <a:r>
              <a:rPr lang="en-IN" dirty="0"/>
              <a:t>Representing Numbers</a:t>
            </a:r>
            <a:br>
              <a:rPr lang="en-IN" dirty="0"/>
            </a:br>
            <a:endParaRPr lang="en-IN" dirty="0"/>
          </a:p>
        </p:txBody>
      </p:sp>
      <p:sp>
        <p:nvSpPr>
          <p:cNvPr id="3" name="Subtitle 2"/>
          <p:cNvSpPr>
            <a:spLocks noGrp="1"/>
          </p:cNvSpPr>
          <p:nvPr>
            <p:ph type="subTitle" idx="1"/>
          </p:nvPr>
        </p:nvSpPr>
        <p:spPr>
          <a:xfrm>
            <a:off x="1524000" y="1569157"/>
            <a:ext cx="9144000" cy="2528710"/>
          </a:xfrm>
        </p:spPr>
        <p:txBody>
          <a:bodyPr>
            <a:normAutofit/>
          </a:bodyPr>
          <a:lstStyle/>
          <a:p>
            <a:r>
              <a:rPr lang="en-US" b="1" dirty="0"/>
              <a:t>Numeric data</a:t>
            </a:r>
            <a:r>
              <a:rPr lang="en-US" dirty="0"/>
              <a:t> is used to contain numbers, which helps us to perform arithmetic operations. The digital devices use a binary number system so that they can represent numeric data. The binary number system can only be represented by two digits 0 and 1. There can't be any other digits like 2 in the system. If we want to represent number 2 in binary, then we will write it as 10.</a:t>
            </a:r>
            <a:endParaRPr lang="en-IN" dirty="0"/>
          </a:p>
        </p:txBody>
      </p:sp>
      <p:pic>
        <p:nvPicPr>
          <p:cNvPr id="4" name="Picture 3"/>
          <p:cNvPicPr>
            <a:picLocks noChangeAspect="1"/>
          </p:cNvPicPr>
          <p:nvPr/>
        </p:nvPicPr>
        <p:blipFill>
          <a:blip r:embed="rId2"/>
          <a:stretch>
            <a:fillRect/>
          </a:stretch>
        </p:blipFill>
        <p:spPr>
          <a:xfrm>
            <a:off x="112890" y="3533422"/>
            <a:ext cx="5199014" cy="3206045"/>
          </a:xfrm>
          <a:prstGeom prst="rect">
            <a:avLst/>
          </a:prstGeom>
        </p:spPr>
      </p:pic>
      <p:pic>
        <p:nvPicPr>
          <p:cNvPr id="5" name="Picture 4"/>
          <p:cNvPicPr>
            <a:picLocks noChangeAspect="1"/>
          </p:cNvPicPr>
          <p:nvPr/>
        </p:nvPicPr>
        <p:blipFill>
          <a:blip r:embed="rId2"/>
          <a:stretch>
            <a:fillRect/>
          </a:stretch>
        </p:blipFill>
        <p:spPr>
          <a:xfrm>
            <a:off x="5858933" y="3533422"/>
            <a:ext cx="5475111" cy="3324578"/>
          </a:xfrm>
          <a:prstGeom prst="rect">
            <a:avLst/>
          </a:prstGeom>
        </p:spPr>
      </p:pic>
    </p:spTree>
    <p:extLst>
      <p:ext uri="{BB962C8B-B14F-4D97-AF65-F5344CB8AC3E}">
        <p14:creationId xmlns:p14="http://schemas.microsoft.com/office/powerpoint/2010/main" val="287592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45066"/>
            <a:ext cx="9144000" cy="857955"/>
          </a:xfrm>
        </p:spPr>
        <p:txBody>
          <a:bodyPr>
            <a:normAutofit fontScale="90000"/>
          </a:bodyPr>
          <a:lstStyle/>
          <a:p>
            <a:r>
              <a:rPr lang="en-IN" b="1" u="sng" dirty="0"/>
              <a:t>Representing Text</a:t>
            </a:r>
            <a:r>
              <a:rPr lang="en-IN" dirty="0"/>
              <a:t/>
            </a:r>
            <a:br>
              <a:rPr lang="en-IN" dirty="0"/>
            </a:br>
            <a:endParaRPr lang="en-IN" dirty="0"/>
          </a:p>
        </p:txBody>
      </p:sp>
      <p:sp>
        <p:nvSpPr>
          <p:cNvPr id="3" name="Subtitle 2"/>
          <p:cNvSpPr>
            <a:spLocks noGrp="1"/>
          </p:cNvSpPr>
          <p:nvPr>
            <p:ph type="subTitle" idx="1"/>
          </p:nvPr>
        </p:nvSpPr>
        <p:spPr>
          <a:xfrm>
            <a:off x="1704622" y="1704623"/>
            <a:ext cx="9144000" cy="3307644"/>
          </a:xfrm>
        </p:spPr>
        <p:txBody>
          <a:bodyPr>
            <a:normAutofit/>
          </a:bodyPr>
          <a:lstStyle/>
          <a:p>
            <a:pPr marL="342900" indent="-342900">
              <a:buFont typeface="Wingdings" panose="05000000000000000000" pitchFamily="2" charset="2"/>
              <a:buChar char="q"/>
            </a:pPr>
            <a:r>
              <a:rPr lang="en-US" b="1" u="sng" dirty="0"/>
              <a:t>Character </a:t>
            </a:r>
            <a:r>
              <a:rPr lang="en-US" b="1" u="sng" dirty="0" smtClean="0"/>
              <a:t>Data-</a:t>
            </a:r>
            <a:r>
              <a:rPr lang="en-US" dirty="0" smtClean="0"/>
              <a:t>Character </a:t>
            </a:r>
            <a:r>
              <a:rPr lang="en-US" dirty="0"/>
              <a:t>data can be formed with the help of symbols, letters, and numerals, but they </a:t>
            </a:r>
            <a:r>
              <a:rPr lang="en-US" dirty="0" smtClean="0"/>
              <a:t>cant </a:t>
            </a:r>
            <a:r>
              <a:rPr lang="en-US" dirty="0"/>
              <a:t>be used in calculations. Using the character data, we can form our address, hair </a:t>
            </a:r>
            <a:r>
              <a:rPr lang="en-US" dirty="0" err="1"/>
              <a:t>colour</a:t>
            </a:r>
            <a:r>
              <a:rPr lang="en-US" dirty="0"/>
              <a:t>, name, etc. Character data normally takes the data in the form of text. With the help of the text, we can describe many things like our father name, mother name, </a:t>
            </a:r>
            <a:r>
              <a:rPr lang="en-US" dirty="0" smtClean="0"/>
              <a:t>etc.</a:t>
            </a:r>
            <a:endParaRPr lang="en-US" b="1" dirty="0"/>
          </a:p>
          <a:p>
            <a:pPr marL="342900" indent="-342900">
              <a:buFont typeface="Wingdings" panose="05000000000000000000" pitchFamily="2" charset="2"/>
              <a:buChar char="q"/>
            </a:pPr>
            <a:endParaRPr lang="en-US" dirty="0" smtClean="0"/>
          </a:p>
          <a:p>
            <a:pPr marL="342900" indent="-342900">
              <a:buFont typeface="Wingdings" panose="05000000000000000000" pitchFamily="2" charset="2"/>
              <a:buChar char="q"/>
            </a:pPr>
            <a:endParaRPr lang="en-US" dirty="0"/>
          </a:p>
          <a:p>
            <a:endParaRPr lang="en-IN" dirty="0"/>
          </a:p>
        </p:txBody>
      </p:sp>
      <p:pic>
        <p:nvPicPr>
          <p:cNvPr id="4" name="Picture 3"/>
          <p:cNvPicPr>
            <a:picLocks noChangeAspect="1"/>
          </p:cNvPicPr>
          <p:nvPr/>
        </p:nvPicPr>
        <p:blipFill>
          <a:blip r:embed="rId2"/>
          <a:stretch>
            <a:fillRect/>
          </a:stretch>
        </p:blipFill>
        <p:spPr>
          <a:xfrm>
            <a:off x="175142" y="3437848"/>
            <a:ext cx="4029805" cy="3420152"/>
          </a:xfrm>
          <a:prstGeom prst="rect">
            <a:avLst/>
          </a:prstGeom>
        </p:spPr>
      </p:pic>
    </p:spTree>
    <p:extLst>
      <p:ext uri="{BB962C8B-B14F-4D97-AF65-F5344CB8AC3E}">
        <p14:creationId xmlns:p14="http://schemas.microsoft.com/office/powerpoint/2010/main" val="2703246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5467" y="2338360"/>
            <a:ext cx="6096000" cy="3170099"/>
          </a:xfrm>
          <a:prstGeom prst="rect">
            <a:avLst/>
          </a:prstGeom>
        </p:spPr>
        <p:txBody>
          <a:bodyPr>
            <a:spAutoFit/>
          </a:bodyPr>
          <a:lstStyle/>
          <a:p>
            <a:pPr marL="342900" indent="-342900">
              <a:buFont typeface="Wingdings" panose="05000000000000000000" pitchFamily="2" charset="2"/>
              <a:buChar char="q"/>
            </a:pPr>
            <a:r>
              <a:rPr lang="en-US" sz="2000" b="1" u="sng" dirty="0"/>
              <a:t>Extended ASCII-</a:t>
            </a:r>
            <a:r>
              <a:rPr lang="en-US" sz="2000" dirty="0"/>
              <a:t>Extended ASCII can be described as a superset of ASCII. The ASCII set uses 7 bits to represent every character, but the Extended ASCII uses 8 bits to represent each character. The extended ASCII contains 7 bits of ASCII characters and 1 bit for additional characters. Using the 7 bits, the ASCII code provides code for 128 unique symbols or characters, but Extended ASCII provides code for 256 unique symbols or characters. For the uppercase letter A, the Extended ASCII code is represented as 01000001</a:t>
            </a:r>
            <a:r>
              <a:rPr lang="en-US" sz="2000" dirty="0" smtClean="0"/>
              <a:t>.</a:t>
            </a:r>
            <a:endParaRPr lang="en-US" sz="2000" dirty="0"/>
          </a:p>
        </p:txBody>
      </p:sp>
      <p:sp>
        <p:nvSpPr>
          <p:cNvPr id="3" name="Rectangle 2"/>
          <p:cNvSpPr/>
          <p:nvPr/>
        </p:nvSpPr>
        <p:spPr>
          <a:xfrm>
            <a:off x="2856089" y="791613"/>
            <a:ext cx="6096000" cy="1261884"/>
          </a:xfrm>
          <a:prstGeom prst="rect">
            <a:avLst/>
          </a:prstGeom>
        </p:spPr>
        <p:txBody>
          <a:bodyPr>
            <a:spAutoFit/>
          </a:bodyPr>
          <a:lstStyle/>
          <a:p>
            <a:r>
              <a:rPr lang="en-IN" sz="4000" b="1" u="sng" dirty="0"/>
              <a:t>Representing Text</a:t>
            </a:r>
            <a:r>
              <a:rPr lang="en-IN" sz="3600" dirty="0"/>
              <a:t/>
            </a:r>
            <a:br>
              <a:rPr lang="en-IN" sz="3600" dirty="0"/>
            </a:br>
            <a:endParaRPr lang="en-IN" sz="3600" dirty="0"/>
          </a:p>
        </p:txBody>
      </p:sp>
      <p:pic>
        <p:nvPicPr>
          <p:cNvPr id="4" name="Picture 3"/>
          <p:cNvPicPr>
            <a:picLocks noChangeAspect="1"/>
          </p:cNvPicPr>
          <p:nvPr/>
        </p:nvPicPr>
        <p:blipFill>
          <a:blip r:embed="rId2"/>
          <a:stretch>
            <a:fillRect/>
          </a:stretch>
        </p:blipFill>
        <p:spPr>
          <a:xfrm>
            <a:off x="8807997" y="2213333"/>
            <a:ext cx="3384003" cy="3420152"/>
          </a:xfrm>
          <a:prstGeom prst="rect">
            <a:avLst/>
          </a:prstGeom>
        </p:spPr>
      </p:pic>
    </p:spTree>
    <p:extLst>
      <p:ext uri="{BB962C8B-B14F-4D97-AF65-F5344CB8AC3E}">
        <p14:creationId xmlns:p14="http://schemas.microsoft.com/office/powerpoint/2010/main" val="4250952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720840"/>
            <a:ext cx="6096000" cy="3785652"/>
          </a:xfrm>
          <a:prstGeom prst="rect">
            <a:avLst/>
          </a:prstGeom>
        </p:spPr>
        <p:txBody>
          <a:bodyPr>
            <a:spAutoFit/>
          </a:bodyPr>
          <a:lstStyle/>
          <a:p>
            <a:pPr marL="342900" indent="-342900">
              <a:buFont typeface="Wingdings" panose="05000000000000000000" pitchFamily="2" charset="2"/>
              <a:buChar char="q"/>
            </a:pPr>
            <a:r>
              <a:rPr lang="en-US" sz="2000" b="1" u="sng" dirty="0"/>
              <a:t>Digital Devices-</a:t>
            </a:r>
            <a:r>
              <a:rPr lang="en-US" sz="2000" dirty="0"/>
              <a:t>Several types of codes are employed by the </a:t>
            </a:r>
            <a:r>
              <a:rPr lang="en-US" sz="2000" b="1" dirty="0"/>
              <a:t>digital devices</a:t>
            </a:r>
            <a:r>
              <a:rPr lang="en-US" sz="2000" dirty="0"/>
              <a:t> to represent character data, including Unicode, ASCII, and other types of variants. The full form of ASCII is American Standard Code for Information Interchange. It is a type of character encoding standard, which is used for electronic communication. With the help of telecommunication equipment, computers and many other devices, ASCII code can represent the text. The ASCII code needs 7 bits for each character, where the unique character is represented by every single bit. For the uppercase letter A, the ASCII code is represented as 1000001.</a:t>
            </a:r>
            <a:r>
              <a:rPr lang="en-US" sz="2000" b="1" dirty="0"/>
              <a:t> </a:t>
            </a:r>
          </a:p>
        </p:txBody>
      </p:sp>
      <p:sp>
        <p:nvSpPr>
          <p:cNvPr id="3" name="Rectangle 2"/>
          <p:cNvSpPr/>
          <p:nvPr/>
        </p:nvSpPr>
        <p:spPr>
          <a:xfrm>
            <a:off x="2619022" y="690012"/>
            <a:ext cx="6096000" cy="984885"/>
          </a:xfrm>
          <a:prstGeom prst="rect">
            <a:avLst/>
          </a:prstGeom>
        </p:spPr>
        <p:txBody>
          <a:bodyPr>
            <a:spAutoFit/>
          </a:bodyPr>
          <a:lstStyle/>
          <a:p>
            <a:r>
              <a:rPr lang="en-IN" sz="4000" b="1" u="sng" dirty="0"/>
              <a:t>Representing Text</a:t>
            </a:r>
            <a:r>
              <a:rPr lang="en-IN" dirty="0"/>
              <a:t/>
            </a:r>
            <a:br>
              <a:rPr lang="en-IN" dirty="0"/>
            </a:br>
            <a:endParaRPr lang="en-IN" dirty="0"/>
          </a:p>
        </p:txBody>
      </p:sp>
      <p:pic>
        <p:nvPicPr>
          <p:cNvPr id="4" name="Picture 3"/>
          <p:cNvPicPr>
            <a:picLocks noChangeAspect="1"/>
          </p:cNvPicPr>
          <p:nvPr/>
        </p:nvPicPr>
        <p:blipFill>
          <a:blip r:embed="rId2"/>
          <a:stretch>
            <a:fillRect/>
          </a:stretch>
        </p:blipFill>
        <p:spPr>
          <a:xfrm>
            <a:off x="0" y="2575451"/>
            <a:ext cx="3411581" cy="3420152"/>
          </a:xfrm>
          <a:prstGeom prst="rect">
            <a:avLst/>
          </a:prstGeom>
        </p:spPr>
      </p:pic>
    </p:spTree>
    <p:extLst>
      <p:ext uri="{BB962C8B-B14F-4D97-AF65-F5344CB8AC3E}">
        <p14:creationId xmlns:p14="http://schemas.microsoft.com/office/powerpoint/2010/main" val="2723785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413338"/>
            <a:ext cx="6096000" cy="2554545"/>
          </a:xfrm>
          <a:prstGeom prst="rect">
            <a:avLst/>
          </a:prstGeom>
        </p:spPr>
        <p:txBody>
          <a:bodyPr>
            <a:spAutoFit/>
          </a:bodyPr>
          <a:lstStyle/>
          <a:p>
            <a:pPr marL="342900" indent="-342900">
              <a:buFont typeface="Wingdings" panose="05000000000000000000" pitchFamily="2" charset="2"/>
              <a:buChar char="q"/>
            </a:pPr>
            <a:r>
              <a:rPr lang="en-US" sz="2000" b="1" u="sng" dirty="0"/>
              <a:t> Unicode-</a:t>
            </a:r>
            <a:r>
              <a:rPr lang="en-US" sz="2000" dirty="0"/>
              <a:t>Unicode is also known as the universal character encoding standard. Unicode provides a way through which an individual character can be represented in the form of web pages, text files, and other documents. Using ASCII, we can only represent the basic English characters, but with the help of Unicode, we can represent characters from all languages around the World.</a:t>
            </a:r>
            <a:endParaRPr lang="en-US" sz="2000" dirty="0"/>
          </a:p>
        </p:txBody>
      </p:sp>
      <p:sp>
        <p:nvSpPr>
          <p:cNvPr id="3" name="Rectangle 2"/>
          <p:cNvSpPr/>
          <p:nvPr/>
        </p:nvSpPr>
        <p:spPr>
          <a:xfrm>
            <a:off x="2415822" y="1039968"/>
            <a:ext cx="6096000" cy="984885"/>
          </a:xfrm>
          <a:prstGeom prst="rect">
            <a:avLst/>
          </a:prstGeom>
        </p:spPr>
        <p:txBody>
          <a:bodyPr>
            <a:spAutoFit/>
          </a:bodyPr>
          <a:lstStyle/>
          <a:p>
            <a:r>
              <a:rPr lang="en-IN" sz="4000" b="1" u="sng" dirty="0"/>
              <a:t>Representing Text</a:t>
            </a:r>
            <a:r>
              <a:rPr lang="en-IN" dirty="0"/>
              <a:t/>
            </a:r>
            <a:br>
              <a:rPr lang="en-IN" dirty="0"/>
            </a:br>
            <a:endParaRPr lang="en-IN" dirty="0"/>
          </a:p>
        </p:txBody>
      </p:sp>
      <p:pic>
        <p:nvPicPr>
          <p:cNvPr id="4" name="Picture 3"/>
          <p:cNvPicPr>
            <a:picLocks noChangeAspect="1"/>
          </p:cNvPicPr>
          <p:nvPr/>
        </p:nvPicPr>
        <p:blipFill>
          <a:blip r:embed="rId2"/>
          <a:stretch>
            <a:fillRect/>
          </a:stretch>
        </p:blipFill>
        <p:spPr>
          <a:xfrm>
            <a:off x="282222" y="2904258"/>
            <a:ext cx="3030902" cy="3420152"/>
          </a:xfrm>
          <a:prstGeom prst="rect">
            <a:avLst/>
          </a:prstGeom>
        </p:spPr>
      </p:pic>
    </p:spTree>
    <p:extLst>
      <p:ext uri="{BB962C8B-B14F-4D97-AF65-F5344CB8AC3E}">
        <p14:creationId xmlns:p14="http://schemas.microsoft.com/office/powerpoint/2010/main" val="341058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859340"/>
            <a:ext cx="6096000" cy="4093428"/>
          </a:xfrm>
          <a:prstGeom prst="rect">
            <a:avLst/>
          </a:prstGeom>
        </p:spPr>
        <p:txBody>
          <a:bodyPr>
            <a:spAutoFit/>
          </a:bodyPr>
          <a:lstStyle/>
          <a:p>
            <a:pPr marL="342900" indent="-342900">
              <a:buFont typeface="Wingdings" panose="05000000000000000000" pitchFamily="2" charset="2"/>
              <a:buChar char="q"/>
            </a:pPr>
            <a:r>
              <a:rPr lang="en-US" sz="2000" b="1" u="sng" dirty="0"/>
              <a:t>ASCII Code-</a:t>
            </a:r>
            <a:r>
              <a:rPr lang="en-US" sz="2000" dirty="0"/>
              <a:t>ASCII code can be used for numerals like phone numbers and social security numbers. ASCII text contains plain and unformatted text. This type of file will be saved in a text file format, which contains a name ending with .txt. These files are labelled differently on different systems, like Windows operating system labelled these files as "Text document" and Apple devices labelled these files as "Plain Text". There will have no formatting in the ASCII text files. If we want to make the documents with styles and formats, then we have to embed formatting codes in the text.</a:t>
            </a:r>
          </a:p>
          <a:p>
            <a:pPr marL="342900" indent="-342900">
              <a:buFont typeface="Wingdings" panose="05000000000000000000" pitchFamily="2" charset="2"/>
              <a:buChar char="q"/>
            </a:pPr>
            <a:endParaRPr lang="en-US" sz="2000" dirty="0"/>
          </a:p>
        </p:txBody>
      </p:sp>
      <p:sp>
        <p:nvSpPr>
          <p:cNvPr id="3" name="Rectangle 2"/>
          <p:cNvSpPr/>
          <p:nvPr/>
        </p:nvSpPr>
        <p:spPr>
          <a:xfrm>
            <a:off x="2833512" y="972235"/>
            <a:ext cx="6096000" cy="984885"/>
          </a:xfrm>
          <a:prstGeom prst="rect">
            <a:avLst/>
          </a:prstGeom>
        </p:spPr>
        <p:txBody>
          <a:bodyPr>
            <a:spAutoFit/>
          </a:bodyPr>
          <a:lstStyle/>
          <a:p>
            <a:r>
              <a:rPr lang="en-IN" sz="4000" b="1" u="sng" dirty="0"/>
              <a:t>Representing Text</a:t>
            </a:r>
            <a:r>
              <a:rPr lang="en-IN" dirty="0"/>
              <a:t/>
            </a:r>
            <a:br>
              <a:rPr lang="en-IN" dirty="0"/>
            </a:br>
            <a:endParaRPr lang="en-IN" dirty="0"/>
          </a:p>
        </p:txBody>
      </p:sp>
      <p:pic>
        <p:nvPicPr>
          <p:cNvPr id="4" name="Picture 3"/>
          <p:cNvPicPr>
            <a:picLocks noChangeAspect="1"/>
          </p:cNvPicPr>
          <p:nvPr/>
        </p:nvPicPr>
        <p:blipFill>
          <a:blip r:embed="rId2"/>
          <a:stretch>
            <a:fillRect/>
          </a:stretch>
        </p:blipFill>
        <p:spPr>
          <a:xfrm>
            <a:off x="400920" y="2244868"/>
            <a:ext cx="2940592" cy="3420152"/>
          </a:xfrm>
          <a:prstGeom prst="rect">
            <a:avLst/>
          </a:prstGeom>
        </p:spPr>
      </p:pic>
    </p:spTree>
    <p:extLst>
      <p:ext uri="{BB962C8B-B14F-4D97-AF65-F5344CB8AC3E}">
        <p14:creationId xmlns:p14="http://schemas.microsoft.com/office/powerpoint/2010/main" val="1457706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9022"/>
            <a:ext cx="12056533" cy="6778978"/>
          </a:xfrm>
          <a:prstGeom prst="rect">
            <a:avLst/>
          </a:prstGeom>
        </p:spPr>
      </p:pic>
    </p:spTree>
    <p:extLst>
      <p:ext uri="{BB962C8B-B14F-4D97-AF65-F5344CB8AC3E}">
        <p14:creationId xmlns:p14="http://schemas.microsoft.com/office/powerpoint/2010/main" val="25440761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63</Words>
  <Application>Microsoft Office PowerPoint</Application>
  <PresentationFormat>Widescreen</PresentationFormat>
  <Paragraphs>26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COMPUTER ORGANISATION</vt:lpstr>
      <vt:lpstr>What Is Data?</vt:lpstr>
      <vt:lpstr>PowerPoint Presentation</vt:lpstr>
      <vt:lpstr>PowerPoint Presentation</vt:lpstr>
      <vt:lpstr>Data Representation In Computer Organisation</vt:lpstr>
      <vt:lpstr>Representing Numbers </vt:lpstr>
      <vt:lpstr>Representing Text </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Representation In Computer Organisation</dc:title>
  <dc:creator>Hewlett-Packard Company</dc:creator>
  <cp:lastModifiedBy>Hewlett-Packard Company</cp:lastModifiedBy>
  <cp:revision>6</cp:revision>
  <dcterms:created xsi:type="dcterms:W3CDTF">2022-07-23T05:04:35Z</dcterms:created>
  <dcterms:modified xsi:type="dcterms:W3CDTF">2022-07-25T07:55:11Z</dcterms:modified>
</cp:coreProperties>
</file>